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315" r:id="rId5"/>
    <p:sldId id="260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9" r:id="rId14"/>
    <p:sldId id="320" r:id="rId15"/>
    <p:sldId id="321" r:id="rId16"/>
    <p:sldId id="316" r:id="rId17"/>
    <p:sldId id="317" r:id="rId18"/>
    <p:sldId id="323" r:id="rId19"/>
    <p:sldId id="322" r:id="rId20"/>
    <p:sldId id="299" r:id="rId21"/>
    <p:sldId id="324" r:id="rId22"/>
    <p:sldId id="300" r:id="rId23"/>
    <p:sldId id="301" r:id="rId24"/>
    <p:sldId id="326" r:id="rId25"/>
    <p:sldId id="304" r:id="rId26"/>
    <p:sldId id="305" r:id="rId27"/>
    <p:sldId id="32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37496-E124-4DD3-AC66-43D0A3D973B6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1F1E-C81B-4378-924A-6D8192C1D5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42BEE-7752-4084-81C8-1FAFECA63D32}" type="datetimeFigureOut">
              <a:rPr lang="en-US" smtClean="0"/>
              <a:t>03/08/2017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F6DED-D2D5-4A2E-AEDD-CA9031A79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9000" y="1219200"/>
            <a:ext cx="31566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đề</a:t>
            </a:r>
            <a:endParaRPr lang="en-US" sz="44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2057400"/>
            <a:ext cx="626165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PHÁP LUẬT VIỆT NAM</a:t>
            </a:r>
          </a:p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VỀ TÍN NGƯỠNG, TÔN GIÁO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9" descr="hoathi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066800"/>
            <a:ext cx="1109754" cy="1109754"/>
          </a:xfrm>
          <a:prstGeom prst="rect">
            <a:avLst/>
          </a:prstGeom>
        </p:spPr>
      </p:pic>
      <p:pic>
        <p:nvPicPr>
          <p:cNvPr id="11" name="Picture 10" descr="hoathi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4114800"/>
            <a:ext cx="1269594" cy="126959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800600" y="4648200"/>
            <a:ext cx="41605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i="1" cap="none" spc="0" dirty="0" err="1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BCV</a:t>
            </a:r>
            <a:r>
              <a:rPr lang="en-US" sz="2800" b="1" i="1" cap="none" spc="0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800" b="1" i="1" cap="none" spc="0" dirty="0" err="1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Huỳnh</a:t>
            </a:r>
            <a:r>
              <a:rPr lang="en-US" sz="2800" b="1" i="1" cap="none" spc="0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i="1" cap="none" spc="0" dirty="0" err="1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800" b="1" i="1" cap="none" spc="0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i="1" cap="none" spc="0" dirty="0" err="1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Tới</a:t>
            </a:r>
            <a:endParaRPr lang="en-US" sz="2800" b="1" i="1" cap="none" spc="0" dirty="0">
              <a:ln w="11430"/>
              <a:solidFill>
                <a:srgbClr val="00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4" name="Picture 13" descr="hoathi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1800" y="762000"/>
            <a:ext cx="1295420" cy="1295420"/>
          </a:xfrm>
          <a:prstGeom prst="rect">
            <a:avLst/>
          </a:prstGeom>
        </p:spPr>
      </p:pic>
      <p:pic>
        <p:nvPicPr>
          <p:cNvPr id="17" name="Picture 16" descr="hoas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771" y="5131181"/>
            <a:ext cx="2590229" cy="1726819"/>
          </a:xfrm>
          <a:prstGeom prst="rect">
            <a:avLst/>
          </a:prstGeom>
        </p:spPr>
      </p:pic>
      <p:pic>
        <p:nvPicPr>
          <p:cNvPr id="18" name="Picture 17" descr="hoas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486781"/>
            <a:ext cx="2514029" cy="1371219"/>
          </a:xfrm>
          <a:prstGeom prst="rect">
            <a:avLst/>
          </a:prstGeom>
        </p:spPr>
      </p:pic>
      <p:pic>
        <p:nvPicPr>
          <p:cNvPr id="19" name="Picture 18" descr="hoase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00" y="4673981"/>
            <a:ext cx="4114800" cy="218401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76400" y="3276600"/>
            <a:ext cx="577536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Trực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tuyến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truyền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hình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Đài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PTTH 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Đồng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400" b="1" cap="none" spc="0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Nai</a:t>
            </a:r>
            <a:r>
              <a:rPr lang="en-US" sz="2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24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14" descr="logomttqv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533400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546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 rot="16200000">
            <a:off x="-2133600" y="2466109"/>
            <a:ext cx="6477000" cy="1905000"/>
          </a:xfrm>
          <a:prstGeom prst="ellipseRibb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MỤC ĐÍCH</a:t>
            </a:r>
            <a:endParaRPr lang="en-US" sz="28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457200"/>
            <a:ext cx="5791200" cy="1752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HIỂU BIẾT CƠ BẢN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 LUẬT VIỆT NAM ĐỐI VỚI TÍN NGƯỠNG, TÔN GIÁO Ở VIỆT NAM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2452255"/>
            <a:ext cx="5791200" cy="1752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THẤU HIỂU </a:t>
            </a:r>
            <a:r>
              <a:rPr lang="en-US" sz="24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 VẤN ĐỀ CƠ BẢN TRONG LUẬT TÍN </a:t>
            </a:r>
            <a:r>
              <a:rPr lang="en-US" sz="24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NGƯỠNG, </a:t>
            </a:r>
            <a:r>
              <a:rPr lang="en-US" sz="24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 GIÁO 2016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4572000"/>
            <a:ext cx="5791200" cy="1752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FF33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 THỨC ĐÚNG, TRÁCH NHIỆM CAO </a:t>
            </a:r>
            <a:r>
              <a:rPr lang="en-US" sz="2400" dirty="0" smtClean="0">
                <a:solidFill>
                  <a:srgbClr val="FF33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 VIỆC THỰC THI LUẬT TÍN NGƯỠNG, TÔN GIÁO Ở ĐỒNG NAI</a:t>
            </a:r>
            <a:endParaRPr lang="en-US" sz="2400" dirty="0" smtClean="0">
              <a:solidFill>
                <a:srgbClr val="FF33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209800" y="1032164"/>
            <a:ext cx="838200" cy="13854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20" name="Right Arrow 19"/>
          <p:cNvSpPr/>
          <p:nvPr/>
        </p:nvSpPr>
        <p:spPr>
          <a:xfrm>
            <a:off x="2272145" y="3048000"/>
            <a:ext cx="838200" cy="13854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21" name="Right Arrow 20"/>
          <p:cNvSpPr/>
          <p:nvPr/>
        </p:nvSpPr>
        <p:spPr>
          <a:xfrm>
            <a:off x="2209800" y="4939145"/>
            <a:ext cx="838200" cy="13854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47069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 rot="16200000">
            <a:off x="-2161311" y="2521528"/>
            <a:ext cx="6477000" cy="1905000"/>
          </a:xfrm>
          <a:prstGeom prst="ellipseRibbon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 DUNG</a:t>
            </a:r>
            <a:endParaRPr lang="en-US" sz="28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457200"/>
            <a:ext cx="5791200" cy="1752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 VẤN ĐỀ CƠ BẢN VỀ</a:t>
            </a:r>
          </a:p>
          <a:p>
            <a:pPr algn="ctr"/>
            <a:r>
              <a:rPr lang="en-US" sz="24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TÍN NGƯỠNG, TÔN GIÁO VIỆT NAM</a:t>
            </a:r>
            <a:endParaRPr lang="en-US" sz="2400" b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2597728"/>
            <a:ext cx="5791200" cy="1752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TÍN NGƯỠNG, TÔN GIÁO 2016</a:t>
            </a:r>
            <a:endParaRPr lang="en-US" sz="24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4572000"/>
            <a:ext cx="5791200" cy="1752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FF33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 PHỔ BIẾN VÀ THỰC THI </a:t>
            </a:r>
          </a:p>
          <a:p>
            <a:pPr algn="ctr"/>
            <a:r>
              <a:rPr lang="en-US" sz="2400" b="1" dirty="0" smtClean="0">
                <a:solidFill>
                  <a:srgbClr val="FF33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 TÍN NGƯỠNG,  TÔN GIÁO Ở ĐỒNG NAI</a:t>
            </a:r>
            <a:endParaRPr lang="en-US" sz="2400" b="1" dirty="0" smtClean="0">
              <a:solidFill>
                <a:srgbClr val="FF33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209800" y="1032164"/>
            <a:ext cx="838200" cy="138545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20" name="Right Arrow 19"/>
          <p:cNvSpPr/>
          <p:nvPr/>
        </p:nvSpPr>
        <p:spPr>
          <a:xfrm>
            <a:off x="2272145" y="3048000"/>
            <a:ext cx="838200" cy="138545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  <p:sp>
        <p:nvSpPr>
          <p:cNvPr id="21" name="Right Arrow 20"/>
          <p:cNvSpPr/>
          <p:nvPr/>
        </p:nvSpPr>
        <p:spPr>
          <a:xfrm>
            <a:off x="2209800" y="4939145"/>
            <a:ext cx="838200" cy="138545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III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 rot="16200000">
            <a:off x="-2161311" y="2521528"/>
            <a:ext cx="6477000" cy="1905000"/>
          </a:xfrm>
          <a:prstGeom prst="ellipseRibbon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TÀI LIỆU</a:t>
            </a:r>
            <a:endParaRPr lang="en-US" sz="28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457200"/>
            <a:ext cx="5791200" cy="1524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 BẢN PHÁP LUẬT VIỆT NAM VỀ TÍN NGƯỠNG, TÔN GIÁO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(NXB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2017)</a:t>
            </a:r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2209800"/>
            <a:ext cx="5791200" cy="1517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HỎI – ĐÁP </a:t>
            </a:r>
          </a:p>
          <a:p>
            <a:pPr algn="ctr"/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 TÍN NGƯỠNG, TÔN GIÁO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(NXB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2017)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4038600"/>
            <a:ext cx="5791200" cy="1371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FF33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ĐỀ CƯƠNG BÁO CÁO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BCV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Huỳnh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Tới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209800" y="1032164"/>
            <a:ext cx="838200" cy="138545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20" name="Right Arrow 19"/>
          <p:cNvSpPr/>
          <p:nvPr/>
        </p:nvSpPr>
        <p:spPr>
          <a:xfrm>
            <a:off x="2209800" y="2438400"/>
            <a:ext cx="838200" cy="138545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  <p:sp>
        <p:nvSpPr>
          <p:cNvPr id="21" name="Right Arrow 20"/>
          <p:cNvSpPr/>
          <p:nvPr/>
        </p:nvSpPr>
        <p:spPr>
          <a:xfrm>
            <a:off x="2209800" y="4114800"/>
            <a:ext cx="838200" cy="138545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III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048000" y="5562600"/>
            <a:ext cx="5867400" cy="1143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Địa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chỉ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website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ubmttq.dongnai.gov.vn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447800" y="5486400"/>
            <a:ext cx="1981200" cy="12192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TRUY CẬP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1066800"/>
            <a:ext cx="1828800" cy="53340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TUYÊN NGÔN QUỐC TẾ VỀ NHÂN QUYỀN 1948</a:t>
            </a:r>
            <a:endParaRPr lang="en-US" sz="2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0" y="914400"/>
            <a:ext cx="6781800" cy="2133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18: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Ai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cũng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tư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tưởng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lương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tâm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bao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gồm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cả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thay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đổi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hay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biểu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thị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hay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qua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sự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giảng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dạy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thờ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phụng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nghi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lễ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riêng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mình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khác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nơi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cộng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hay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riêng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3124200"/>
            <a:ext cx="6781800" cy="2438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endParaRPr lang="en-US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29: 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Ai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cũng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nghiã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đối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cộng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đó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phát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triển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đầy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đủ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2)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xử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cũng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chịu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giới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hạn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đặt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ngõ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hầu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do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khác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cũng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thừa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trọng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đòi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hỏi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đáng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trật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cộng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an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lạc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chung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xã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cũng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thỏa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mãn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buFontTx/>
              <a:buChar char="-"/>
            </a:pPr>
            <a:endParaRPr lang="en-US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2057400" y="5715000"/>
            <a:ext cx="6781800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 LUẬT VIỆT NAM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 TRÁI VỚI 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TUYÊN NGÔN QUỐC TẾ VỀ NHÂN QUYỀN </a:t>
            </a:r>
            <a:endParaRPr lang="en-US" sz="20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143000" y="5791200"/>
            <a:ext cx="762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838200"/>
            <a:ext cx="1828800" cy="57912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ĐƯỜNG LỐI CỦA ĐẢNG 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TƯ TƯỞNG HỒ CHÍ MINH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0" y="914400"/>
            <a:ext cx="6781800" cy="2133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Tuyên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bố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đầu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tiên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(1930)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“...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lãnh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từng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tập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hay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tập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đoàn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nhập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mạng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để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dần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dần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mạng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hóa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quần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chúng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lại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đảm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quần</a:t>
            </a:r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chúng</a:t>
            </a:r>
            <a:r>
              <a:rPr lang="en-US" sz="2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...”.</a:t>
            </a:r>
            <a:r>
              <a:rPr lang="en-US" sz="20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just"/>
            <a:r>
              <a:rPr lang="en-US" i="1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Chỉ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thị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Thường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Trung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ương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vấn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đề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thành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lập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phản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đế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Minh </a:t>
            </a:r>
            <a:r>
              <a:rPr 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18-11-1930)</a:t>
            </a:r>
            <a:endParaRPr lang="en-US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3124200"/>
            <a:ext cx="6781800" cy="3429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endParaRPr lang="en-US" sz="20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HỒ CHÍ MINH</a:t>
            </a:r>
          </a:p>
          <a:p>
            <a:pPr algn="just">
              <a:buFontTx/>
              <a:buChar char="-"/>
            </a:pP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Phiên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họp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đầu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tiên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CP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3-9-1945: 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lương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đoàn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đó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sáu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just">
              <a:buFontTx/>
              <a:buChar char="-"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14-6-1955,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tịch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Hồ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Chí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Minh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Sắc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lệnh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234-SL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ban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phủ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Nam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Cộng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hòa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đó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ghi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rõ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thờ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cúng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Cộng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hoà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luôn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luôn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trọng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ấy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giúp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đỡ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”.</a:t>
            </a:r>
          </a:p>
          <a:p>
            <a:pPr algn="just">
              <a:buFontTx/>
              <a:buChar char="-"/>
            </a:pPr>
            <a:endParaRPr lang="en-US" sz="20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1066800"/>
            <a:ext cx="1828800" cy="53340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HIẾN PHÁP</a:t>
            </a:r>
            <a:endParaRPr lang="en-US" sz="2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0" y="914400"/>
            <a:ext cx="5715000" cy="914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Mọi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II, </a:t>
            </a:r>
            <a:r>
              <a:rPr lang="en-US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mục</a:t>
            </a:r>
            <a:r>
              <a:rPr lang="en-US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B)</a:t>
            </a:r>
            <a:endParaRPr lang="en-US" i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3048000" y="1905000"/>
            <a:ext cx="5715000" cy="1905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để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”. 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80)</a:t>
            </a:r>
            <a:endParaRPr lang="en-US" b="1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524000" y="838200"/>
            <a:ext cx="1371600" cy="1371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HP 1946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1676400" y="2133600"/>
            <a:ext cx="1371600" cy="137160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HP 1980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0" y="3886200"/>
            <a:ext cx="5715000" cy="28194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đều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đẳng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nơi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thờ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xâm</a:t>
            </a:r>
            <a:r>
              <a:rPr lang="en-US" sz="20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00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để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”.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70)</a:t>
            </a:r>
            <a:endParaRPr lang="en-US" b="1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1676400" y="3886200"/>
            <a:ext cx="1371600" cy="1371600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HP 1992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838200"/>
            <a:ext cx="1828800" cy="41148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HIẾN PHÁP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28/11/2013</a:t>
            </a:r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3600" y="914400"/>
            <a:ext cx="6400800" cy="3124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4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24: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4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Mọi</a:t>
            </a:r>
            <a: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đẳng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trọng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ai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xâm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4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để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vi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...”</a:t>
            </a:r>
          </a:p>
          <a:p>
            <a:pPr algn="just"/>
            <a:endParaRPr lang="en-US" sz="2400" i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3" name="Right Arrow 12"/>
          <p:cNvSpPr/>
          <p:nvPr/>
        </p:nvSpPr>
        <p:spPr>
          <a:xfrm>
            <a:off x="381000" y="4648200"/>
            <a:ext cx="1600200" cy="205740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YÊU CẦU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33600" y="4191000"/>
            <a:ext cx="6400800" cy="1219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THAY THẾ PHÁP LỆNH TÍN NGƯỠNG, TÔN GIÁO</a:t>
            </a:r>
          </a:p>
          <a:p>
            <a:pPr algn="ctr"/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lênh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21/2004/PL-UBTVQH11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Ủy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ban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Thường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khoá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XI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qua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18-6-2004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tịch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Lệnh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bố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29-6-2004; 6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41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r>
              <a:rPr lang="en-US" sz="16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33600" y="5562600"/>
            <a:ext cx="6400800" cy="1219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ĐỊNH THỰC THI ĐIỀU 24 HIẾN PHÁP 2013</a:t>
            </a:r>
          </a:p>
          <a:p>
            <a:pPr algn="ctr"/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chế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hóa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cụ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hóa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đáp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ứng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algn="ctr"/>
            <a:r>
              <a:rPr lang="en-US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828800" y="4191000"/>
            <a:ext cx="3810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21" name="Oval 20"/>
          <p:cNvSpPr/>
          <p:nvPr/>
        </p:nvSpPr>
        <p:spPr>
          <a:xfrm>
            <a:off x="1905000" y="5486400"/>
            <a:ext cx="3810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 ĐIỂM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XUYÊN SUỐT</a:t>
            </a:r>
            <a:endParaRPr lang="en-US" sz="20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28800" y="914400"/>
            <a:ext cx="6705600" cy="3124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nhu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cầu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tinh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thần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bộ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phận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trọng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đẳng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đoàn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giữa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Khắc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phục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mọi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thái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hẹp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hòi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thành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kiến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phân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biệt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đối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xử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bào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chống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vi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lập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tộc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đoàn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tộc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chống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xã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ngăn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cản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”.</a:t>
            </a:r>
          </a:p>
          <a:p>
            <a:pPr algn="ctr"/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VII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1991)</a:t>
            </a:r>
            <a:endParaRPr lang="en-US" i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1828800" y="4191000"/>
            <a:ext cx="6705600" cy="2438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hoàn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thiện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điểm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Phát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huy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trị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hóa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đức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đẹp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sắc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sống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đời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đẹp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tham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đóng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góp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tích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cực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cuộc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xây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dựng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vệ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/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XI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2011)</a:t>
            </a:r>
          </a:p>
          <a:p>
            <a:pPr algn="just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71600" y="20574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371600" y="49530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 ĐIỂM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CHỈ ĐẠO</a:t>
            </a:r>
            <a:endParaRPr lang="en-US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914400"/>
            <a:ext cx="3581400" cy="312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Bám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sát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đường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lối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phát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huy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vai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trò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tiềm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năng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xây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dựng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vệ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4" name="Oval 13"/>
          <p:cNvSpPr/>
          <p:nvPr/>
        </p:nvSpPr>
        <p:spPr>
          <a:xfrm>
            <a:off x="1219200" y="9144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0" y="914400"/>
            <a:ext cx="3581400" cy="3124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Cụ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hóa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Hiến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2013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con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ước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đã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cam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đảm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hiến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bộ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thống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nhất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0200" y="4114800"/>
            <a:ext cx="3581400" cy="2590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Nghiên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cứu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tiếp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chọn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lọc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thế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giới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đặc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điểm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34000" y="4114800"/>
            <a:ext cx="3581400" cy="2590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Đúng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qui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Ban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qui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534400" y="6096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24000" y="40386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410200" y="41148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4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MỤC TIÊU</a:t>
            </a:r>
          </a:p>
          <a:p>
            <a:pPr algn="ctr"/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914400"/>
            <a:ext cx="3581400" cy="3124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Khắc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phục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những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bất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cập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tồn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hoàn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thiện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hệ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thống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đảm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4" name="Oval 13"/>
          <p:cNvSpPr/>
          <p:nvPr/>
        </p:nvSpPr>
        <p:spPr>
          <a:xfrm>
            <a:off x="1295400" y="7620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0" y="914400"/>
            <a:ext cx="3581400" cy="3124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Đổi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chế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quản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nhằm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sự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thoáng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minh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bạch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chế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đầy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đủ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trọng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bảo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đảm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mọi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cải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cách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0200" y="4114800"/>
            <a:ext cx="3581400" cy="2590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cố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khối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đoàn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toàn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tộc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gắn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huy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trị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minh, CHXH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34000" y="4114800"/>
            <a:ext cx="3581400" cy="2590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Góp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phần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đối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ngoại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chống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sự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để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chống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534400" y="6096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24000" y="40386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181600" y="39624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4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QUÁ TRÌNH</a:t>
            </a:r>
          </a:p>
          <a:p>
            <a:pPr algn="ctr"/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914400"/>
            <a:ext cx="3048000" cy="1752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QĐ 1193/QĐ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TTg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22/7/2014: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Phân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Bộ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soạn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thảo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469872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XÂY DỰNG PHÁP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</a:t>
            </a:r>
            <a:endParaRPr lang="en-US" sz="2800" b="1" dirty="0"/>
          </a:p>
        </p:txBody>
      </p:sp>
      <p:sp>
        <p:nvSpPr>
          <p:cNvPr id="14" name="Oval 13"/>
          <p:cNvSpPr/>
          <p:nvPr/>
        </p:nvSpPr>
        <p:spPr>
          <a:xfrm>
            <a:off x="838200" y="14478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38800" y="914400"/>
            <a:ext cx="3200400" cy="5638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Bộ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Phối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(7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dựng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dự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án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thảo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lấy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ý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kiến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bộ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tải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cổng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tin,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lấy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ý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kiến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qua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văn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bản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triển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khai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Hiến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5/.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phủ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+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Ban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Thường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0200" y="4267200"/>
            <a:ext cx="3581400" cy="2438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Kỳ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họp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10,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khóa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XIII: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68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qua: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18/11/2016</a:t>
            </a:r>
          </a:p>
          <a:p>
            <a:pPr>
              <a:buFontTx/>
              <a:buChar char="-"/>
            </a:pP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Tỉ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lệ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biểu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quyết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84,85%</a:t>
            </a:r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01/01/2018.</a:t>
            </a:r>
          </a:p>
        </p:txBody>
      </p:sp>
      <p:sp>
        <p:nvSpPr>
          <p:cNvPr id="19" name="Oval 18"/>
          <p:cNvSpPr/>
          <p:nvPr/>
        </p:nvSpPr>
        <p:spPr>
          <a:xfrm>
            <a:off x="8534400" y="6096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24000" y="4038600"/>
            <a:ext cx="457200" cy="457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495800" y="1524000"/>
            <a:ext cx="990600" cy="6858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>
            <a:off x="4800600" y="5943600"/>
            <a:ext cx="1219200" cy="838200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447800" y="2743200"/>
            <a:ext cx="41148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THỐNG NHẤT CAO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ĐÚNG QUI TRÌNH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KẾT TINH TRÍ TUỆ, TRÁCH NHIỆM</a:t>
            </a:r>
            <a:endParaRPr lang="en-US" sz="20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228600" y="2819400"/>
            <a:ext cx="1676400" cy="9906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ĐÁNH GIÁ</a:t>
            </a:r>
            <a:endParaRPr lang="en-US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3" grpId="0" animBg="1"/>
      <p:bldP spid="15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 CHƯƠNG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(68 </a:t>
            </a:r>
            <a:r>
              <a:rPr lang="en-US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914400"/>
            <a:ext cx="3581400" cy="3124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I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(5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– 5)</a:t>
            </a:r>
          </a:p>
          <a:p>
            <a:pPr algn="just"/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dung: 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Qui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vi,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đối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tượng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ngữ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vi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bị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cấm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MTTQVN).</a:t>
            </a:r>
          </a:p>
          <a:p>
            <a:pPr algn="just"/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504497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  <p:sp>
        <p:nvSpPr>
          <p:cNvPr id="16" name="Rectangle 15"/>
          <p:cNvSpPr/>
          <p:nvPr/>
        </p:nvSpPr>
        <p:spPr>
          <a:xfrm>
            <a:off x="5334000" y="914400"/>
            <a:ext cx="3581400" cy="3124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II (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6 – 9)</a:t>
            </a:r>
          </a:p>
          <a:p>
            <a:pPr algn="just"/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Qui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mọi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trực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thuộc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ngoài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cư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trú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00200" y="4114800"/>
            <a:ext cx="3581400" cy="2590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III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(6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10 – 15)</a:t>
            </a:r>
          </a:p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Nguyên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tắc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diện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ban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quản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dạng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lễ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quản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khoản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000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0" y="4114800"/>
            <a:ext cx="3581400" cy="2590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IV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(5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16 – 20)</a:t>
            </a:r>
          </a:p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tập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kiện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thủ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000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 CHƯƠNG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(68 </a:t>
            </a:r>
            <a:r>
              <a:rPr lang="en-US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914400"/>
            <a:ext cx="3581400" cy="3124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V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(22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21 – 42)</a:t>
            </a:r>
          </a:p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kiện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thủ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12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cụ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algn="just"/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504497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  <p:sp>
        <p:nvSpPr>
          <p:cNvPr id="16" name="Rectangle 15"/>
          <p:cNvSpPr/>
          <p:nvPr/>
        </p:nvSpPr>
        <p:spPr>
          <a:xfrm>
            <a:off x="5334000" y="914400"/>
            <a:ext cx="3581400" cy="3124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VI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(13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43 – 55)</a:t>
            </a:r>
          </a:p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(qui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13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nhóm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000" b="1" i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00200" y="4114800"/>
            <a:ext cx="3581400" cy="2590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VII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56 – 59)</a:t>
            </a:r>
          </a:p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Tài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sản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sở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quản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sử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tài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sản</a:t>
            </a:r>
            <a:r>
              <a:rPr lang="en-US" sz="2000" i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đất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đai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cải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nâng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dời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xây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000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0" y="4114800"/>
            <a:ext cx="3581400" cy="2590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VIII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(6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60 – 65)</a:t>
            </a:r>
          </a:p>
          <a:p>
            <a:pPr algn="ctr"/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quản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QLNN;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xử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khiếu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nại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tố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cáo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vi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52400" y="2057400"/>
            <a:ext cx="1600200" cy="4114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 9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(3 </a:t>
            </a:r>
            <a:r>
              <a:rPr lang="en-US" sz="16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66 – 68)</a:t>
            </a:r>
            <a:endParaRPr lang="en-US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1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28800" y="838200"/>
            <a:ext cx="7010400" cy="5867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Lưu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ý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67: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khoản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chuyển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tiếp</a:t>
            </a:r>
            <a:endParaRPr lang="en-US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Nhóm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đã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chấp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thuận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tập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thủ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lại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17, 19, 22).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3/.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Thời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giấy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khoản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21),</a:t>
            </a:r>
          </a:p>
          <a:p>
            <a:pPr algn="just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4/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thuộc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đã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giấy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phải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lại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29, 38).</a:t>
            </a:r>
          </a:p>
          <a:p>
            <a:pPr algn="just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5/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thuộc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đã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giấy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Chậm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nhất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mục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diễn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đến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khoản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43).</a:t>
            </a:r>
          </a:p>
          <a:p>
            <a:pPr algn="just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6/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Chậm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nhất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kể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sở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đã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hằng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này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đến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khoản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12)</a:t>
            </a:r>
          </a:p>
          <a:p>
            <a:pPr algn="just"/>
            <a:endParaRPr lang="en-US" sz="2000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28600"/>
            <a:ext cx="504497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6592659" y="2967335"/>
            <a:ext cx="289829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Chủ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tịch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QH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Nguyễn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Thị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Kim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Ngân</a:t>
            </a:r>
            <a:endParaRPr lang="en-US" sz="1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4800600" y="1219200"/>
            <a:ext cx="2667000" cy="2438400"/>
          </a:xfrm>
          <a:prstGeom prst="flowChart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Bổ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sung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01 (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(4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q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uyền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mọi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trực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thuộc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1981200" y="1219200"/>
            <a:ext cx="2667000" cy="243840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/>
              <a:t>Mở</a:t>
            </a:r>
            <a:r>
              <a:rPr lang="en-US" sz="2000" dirty="0" smtClean="0"/>
              <a:t> </a:t>
            </a:r>
            <a:r>
              <a:rPr lang="en-US" sz="2000" dirty="0" err="1" smtClean="0"/>
              <a:t>rộng</a:t>
            </a:r>
            <a:r>
              <a:rPr lang="en-US" sz="2000" dirty="0" smtClean="0"/>
              <a:t> </a:t>
            </a:r>
            <a:r>
              <a:rPr lang="en-US" sz="2000" dirty="0" err="1" smtClean="0"/>
              <a:t>phạm</a:t>
            </a:r>
            <a:r>
              <a:rPr lang="en-US" sz="2000" dirty="0" smtClean="0"/>
              <a:t> vi </a:t>
            </a:r>
            <a:r>
              <a:rPr lang="en-US" sz="2000" dirty="0" err="1" smtClean="0">
                <a:solidFill>
                  <a:srgbClr val="FF0000"/>
                </a:solidFill>
              </a:rPr>
              <a:t>chủ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quyền</a:t>
            </a:r>
            <a:r>
              <a:rPr lang="en-US" sz="2000" dirty="0" smtClean="0"/>
              <a:t> </a:t>
            </a:r>
            <a:r>
              <a:rPr lang="en-US" sz="2000" dirty="0" err="1" smtClean="0"/>
              <a:t>tự</a:t>
            </a:r>
            <a:r>
              <a:rPr lang="en-US" sz="2000" dirty="0" smtClean="0"/>
              <a:t> do </a:t>
            </a:r>
            <a:r>
              <a:rPr lang="en-US" sz="2000" dirty="0" err="1" smtClean="0"/>
              <a:t>tín</a:t>
            </a:r>
            <a:r>
              <a:rPr lang="en-US" sz="2000" dirty="0" smtClean="0"/>
              <a:t> </a:t>
            </a:r>
            <a:r>
              <a:rPr lang="en-US" sz="2000" dirty="0" err="1" smtClean="0"/>
              <a:t>ngưỡng</a:t>
            </a:r>
            <a:r>
              <a:rPr lang="en-US" sz="2000" dirty="0" smtClean="0"/>
              <a:t>, </a:t>
            </a:r>
            <a:r>
              <a:rPr lang="en-US" sz="2000" dirty="0" err="1" smtClean="0"/>
              <a:t>tôn</a:t>
            </a:r>
            <a:r>
              <a:rPr lang="en-US" sz="2000" dirty="0" smtClean="0"/>
              <a:t> </a:t>
            </a:r>
            <a:r>
              <a:rPr lang="en-US" sz="2000" dirty="0" err="1" smtClean="0"/>
              <a:t>giáo</a:t>
            </a:r>
            <a:r>
              <a:rPr lang="en-US" sz="2000" dirty="0" smtClean="0"/>
              <a:t> </a:t>
            </a:r>
            <a:r>
              <a:rPr lang="en-US" sz="2000" dirty="0" err="1" smtClean="0"/>
              <a:t>từ</a:t>
            </a:r>
            <a:r>
              <a:rPr lang="en-US" sz="2000" dirty="0" smtClean="0"/>
              <a:t> “</a:t>
            </a:r>
            <a:r>
              <a:rPr lang="en-US" sz="2000" dirty="0" err="1" smtClean="0"/>
              <a:t>công</a:t>
            </a:r>
            <a:r>
              <a:rPr lang="en-US" sz="2000" dirty="0" smtClean="0"/>
              <a:t> </a:t>
            </a:r>
            <a:r>
              <a:rPr lang="en-US" sz="2000" dirty="0" err="1" smtClean="0"/>
              <a:t>dân</a:t>
            </a:r>
            <a:r>
              <a:rPr lang="en-US" sz="2000" dirty="0" smtClean="0"/>
              <a:t>”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“</a:t>
            </a:r>
            <a:r>
              <a:rPr lang="en-US" sz="2000" b="1" dirty="0" err="1" smtClean="0">
                <a:solidFill>
                  <a:srgbClr val="C00000"/>
                </a:solidFill>
              </a:rPr>
              <a:t>mọi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người</a:t>
            </a:r>
            <a:r>
              <a:rPr lang="en-US" sz="2000" b="1" dirty="0" smtClean="0">
                <a:solidFill>
                  <a:srgbClr val="C00000"/>
                </a:solidFill>
              </a:rPr>
              <a:t>”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(</a:t>
            </a:r>
            <a:r>
              <a:rPr lang="en-US" sz="2000" b="1" dirty="0" err="1" smtClean="0">
                <a:solidFill>
                  <a:srgbClr val="C00000"/>
                </a:solidFill>
              </a:rPr>
              <a:t>Quyền</a:t>
            </a:r>
            <a:r>
              <a:rPr lang="en-US" sz="2000" b="1" dirty="0" smtClean="0">
                <a:solidFill>
                  <a:srgbClr val="C00000"/>
                </a:solidFill>
              </a:rPr>
              <a:t> con </a:t>
            </a:r>
            <a:r>
              <a:rPr lang="en-US" sz="2000" b="1" dirty="0" err="1" smtClean="0">
                <a:solidFill>
                  <a:srgbClr val="C00000"/>
                </a:solidFill>
              </a:rPr>
              <a:t>người</a:t>
            </a:r>
            <a:r>
              <a:rPr lang="en-US" sz="2000" b="1" dirty="0" smtClean="0">
                <a:solidFill>
                  <a:srgbClr val="C00000"/>
                </a:solidFill>
              </a:rPr>
              <a:t>)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1981200" y="3810000"/>
            <a:ext cx="2667000" cy="2895600"/>
          </a:xfrm>
          <a:prstGeom prst="flowChart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mở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rộng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bao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gồm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CT 01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TTg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Nghị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92 CP: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Nhóm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đồ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+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nhu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cầu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Như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vậy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bày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tỏ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niềm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tin 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16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phụ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thuộc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vào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0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Flowchart: Process 31"/>
          <p:cNvSpPr/>
          <p:nvPr/>
        </p:nvSpPr>
        <p:spPr>
          <a:xfrm>
            <a:off x="4800600" y="3810000"/>
            <a:ext cx="2667000" cy="2895600"/>
          </a:xfrm>
          <a:prstGeom prst="flowChart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thuộc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Thủ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tướng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phủ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nay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phân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quản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TW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giúp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thủ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nhanh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gọn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thuận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0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7620000" y="1219200"/>
            <a:ext cx="1295400" cy="533400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Bỏ</a:t>
            </a:r>
            <a:r>
              <a:rPr lang="en-US" sz="2000" dirty="0" smtClean="0"/>
              <a:t> </a:t>
            </a:r>
            <a:r>
              <a:rPr lang="en-US" sz="2000" dirty="0" err="1" smtClean="0"/>
              <a:t>một</a:t>
            </a:r>
            <a:r>
              <a:rPr lang="en-US" sz="2000" dirty="0" smtClean="0"/>
              <a:t> </a:t>
            </a:r>
            <a:r>
              <a:rPr lang="en-US" sz="2000" dirty="0" err="1" smtClean="0"/>
              <a:t>số</a:t>
            </a:r>
            <a:r>
              <a:rPr lang="en-US" sz="2000" dirty="0" smtClean="0"/>
              <a:t> </a:t>
            </a:r>
            <a:r>
              <a:rPr lang="en-US" sz="2000" dirty="0" err="1" smtClean="0"/>
              <a:t>từ</a:t>
            </a:r>
            <a:r>
              <a:rPr lang="en-US" sz="2000" dirty="0" smtClean="0"/>
              <a:t> </a:t>
            </a:r>
            <a:r>
              <a:rPr lang="en-US" sz="2000" dirty="0" err="1" smtClean="0"/>
              <a:t>ngữ</a:t>
            </a:r>
            <a:r>
              <a:rPr lang="en-US" sz="2000" dirty="0" smtClean="0"/>
              <a:t> </a:t>
            </a:r>
            <a:r>
              <a:rPr lang="en-US" sz="2000" dirty="0" err="1" smtClean="0"/>
              <a:t>đã</a:t>
            </a:r>
            <a:r>
              <a:rPr lang="en-US" sz="2000" dirty="0" smtClean="0"/>
              <a:t> </a:t>
            </a:r>
            <a:r>
              <a:rPr lang="en-US" sz="2000" dirty="0" err="1" smtClean="0"/>
              <a:t>được</a:t>
            </a:r>
            <a:r>
              <a:rPr lang="en-US" sz="2000" dirty="0" smtClean="0"/>
              <a:t> </a:t>
            </a:r>
            <a:r>
              <a:rPr lang="en-US" sz="2000" dirty="0" err="1" smtClean="0"/>
              <a:t>sử</a:t>
            </a:r>
            <a:r>
              <a:rPr lang="en-US" sz="2000" dirty="0" smtClean="0"/>
              <a:t> </a:t>
            </a:r>
            <a:r>
              <a:rPr lang="en-US" sz="2000" dirty="0" err="1" smtClean="0"/>
              <a:t>dụng</a:t>
            </a:r>
            <a:r>
              <a:rPr lang="en-US" sz="2000" dirty="0" smtClean="0"/>
              <a:t> </a:t>
            </a:r>
            <a:r>
              <a:rPr lang="en-US" sz="2000" dirty="0" err="1" smtClean="0"/>
              <a:t>tại</a:t>
            </a:r>
            <a:r>
              <a:rPr lang="en-US" sz="2000" dirty="0" smtClean="0"/>
              <a:t> </a:t>
            </a:r>
            <a:r>
              <a:rPr lang="en-US" sz="2000" dirty="0" err="1" smtClean="0"/>
              <a:t>Pháp</a:t>
            </a:r>
            <a:r>
              <a:rPr lang="en-US" sz="2000" dirty="0" smtClean="0"/>
              <a:t> </a:t>
            </a:r>
            <a:r>
              <a:rPr lang="en-US" sz="2000" dirty="0" err="1" smtClean="0"/>
              <a:t>lệnh</a:t>
            </a:r>
            <a:r>
              <a:rPr lang="en-US" sz="2000" dirty="0" smtClean="0"/>
              <a:t> 21, </a:t>
            </a:r>
            <a:r>
              <a:rPr lang="en-US" sz="2000" dirty="0" err="1" smtClean="0"/>
              <a:t>thay</a:t>
            </a:r>
            <a:r>
              <a:rPr lang="en-US" sz="2000" dirty="0" smtClean="0"/>
              <a:t> </a:t>
            </a:r>
            <a:r>
              <a:rPr lang="en-US" sz="2000" dirty="0" err="1" smtClean="0"/>
              <a:t>bằng</a:t>
            </a:r>
            <a:r>
              <a:rPr lang="en-US" sz="2000" dirty="0" smtClean="0"/>
              <a:t> 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“</a:t>
            </a:r>
            <a:r>
              <a:rPr lang="en-US" sz="2000" dirty="0" err="1" smtClean="0">
                <a:solidFill>
                  <a:srgbClr val="FF0000"/>
                </a:solidFill>
              </a:rPr>
              <a:t>tổ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chức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tôn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giáo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trực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thuộc</a:t>
            </a:r>
            <a:r>
              <a:rPr lang="en-US" sz="2000" dirty="0" smtClean="0">
                <a:solidFill>
                  <a:srgbClr val="FF0000"/>
                </a:solidFill>
              </a:rPr>
              <a:t>”</a:t>
            </a:r>
          </a:p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(</a:t>
            </a:r>
            <a:r>
              <a:rPr lang="en-US" sz="1600" i="1" dirty="0" err="1" smtClean="0">
                <a:solidFill>
                  <a:schemeClr val="tx1"/>
                </a:solidFill>
              </a:rPr>
              <a:t>thay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thế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tổ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chức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tôn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giáo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cơ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sở</a:t>
            </a:r>
            <a:r>
              <a:rPr lang="en-US" sz="1600" i="1" dirty="0" smtClean="0">
                <a:solidFill>
                  <a:schemeClr val="tx1"/>
                </a:solidFill>
              </a:rPr>
              <a:t>, </a:t>
            </a:r>
            <a:r>
              <a:rPr lang="en-US" sz="1600" i="1" dirty="0" err="1" smtClean="0">
                <a:solidFill>
                  <a:schemeClr val="tx1"/>
                </a:solidFill>
              </a:rPr>
              <a:t>các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hội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đoàn</a:t>
            </a:r>
            <a:r>
              <a:rPr lang="en-US" sz="1600" i="1" dirty="0" smtClean="0">
                <a:solidFill>
                  <a:schemeClr val="tx1"/>
                </a:solidFill>
              </a:rPr>
              <a:t>, </a:t>
            </a:r>
            <a:r>
              <a:rPr lang="en-US" sz="1600" i="1" dirty="0" err="1" smtClean="0">
                <a:solidFill>
                  <a:schemeClr val="tx1"/>
                </a:solidFill>
              </a:rPr>
              <a:t>dòng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tu</a:t>
            </a:r>
            <a:r>
              <a:rPr lang="en-US" sz="1600" i="1" dirty="0" smtClean="0">
                <a:solidFill>
                  <a:schemeClr val="tx1"/>
                </a:solidFill>
              </a:rPr>
              <a:t>, ban, </a:t>
            </a:r>
            <a:r>
              <a:rPr lang="en-US" sz="1600" i="1" dirty="0" err="1" smtClean="0">
                <a:solidFill>
                  <a:schemeClr val="tx1"/>
                </a:solidFill>
              </a:rPr>
              <a:t>ngành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chuyên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biệt</a:t>
            </a:r>
            <a:r>
              <a:rPr lang="en-US" sz="1600" i="1" dirty="0" smtClean="0">
                <a:solidFill>
                  <a:schemeClr val="tx1"/>
                </a:solidFill>
              </a:rPr>
              <a:t>)</a:t>
            </a:r>
            <a:r>
              <a:rPr lang="en-US" sz="1600" i="1" dirty="0" smtClean="0">
                <a:solidFill>
                  <a:schemeClr val="tx1"/>
                </a:solidFill>
              </a:rPr>
              <a:t> 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1600200" y="9906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chemeClr val="tx1"/>
                </a:solidFill>
              </a:rPr>
              <a:t>1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>
            <a:off x="5486400" y="8382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chemeClr val="tx1"/>
                </a:solidFill>
              </a:rPr>
              <a:t>2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1752600" y="35814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chemeClr val="tx1"/>
                </a:solidFill>
              </a:rPr>
              <a:t>3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4800600" y="35052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chemeClr val="tx1"/>
                </a:solidFill>
              </a:rPr>
              <a:t>4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7924800" y="8382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chemeClr val="tx1"/>
                </a:solidFill>
              </a:rPr>
              <a:t>5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152400" y="1143000"/>
            <a:ext cx="1752600" cy="43434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15</a:t>
            </a:r>
            <a:endParaRPr lang="en-US" sz="2400" b="1" dirty="0" smtClean="0">
              <a:solidFill>
                <a:srgbClr val="6600CC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ĐIỂM</a:t>
            </a:r>
          </a:p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MỚI</a:t>
            </a:r>
            <a:endParaRPr lang="en-US" sz="2400" b="1" dirty="0">
              <a:solidFill>
                <a:srgbClr val="6600CC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05200" y="228600"/>
            <a:ext cx="504497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8" grpId="0" animBg="1"/>
      <p:bldP spid="32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6592659" y="2967335"/>
            <a:ext cx="289829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Chủ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tịch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QH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Nguyễn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Thị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Kim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Ngân</a:t>
            </a:r>
            <a:endParaRPr lang="en-US" sz="1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4800600" y="1219200"/>
            <a:ext cx="2667000" cy="2438400"/>
          </a:xfrm>
          <a:prstGeom prst="flowChart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bổ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sung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phong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phẩm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hoặc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suy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cử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phẩm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vị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ngoài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cư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trú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 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(qui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tiễn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xu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thê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lệ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1600" i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1981200" y="1219200"/>
            <a:ext cx="2667000" cy="243840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Qui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rõ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sở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đào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mở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lớp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bồi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dưỡng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thuận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đào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20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bồi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dưỡng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1981200" y="3810000"/>
            <a:ext cx="2667000" cy="2667000"/>
          </a:xfrm>
          <a:prstGeom prst="flowChart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hằng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giảm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bớt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thủ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hướng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chỉ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đăng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ký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lần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đầu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bổ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sung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16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Flowchart: Process 31"/>
          <p:cNvSpPr/>
          <p:nvPr/>
        </p:nvSpPr>
        <p:spPr>
          <a:xfrm>
            <a:off x="4800600" y="3810000"/>
            <a:ext cx="2667000" cy="2667000"/>
          </a:xfrm>
          <a:prstGeom prst="flowChart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Khuyến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khích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kiện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tham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sâu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vào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vì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mục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đích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thiện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endPara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7620000" y="1219200"/>
            <a:ext cx="1295400" cy="533400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Bổ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sung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hướng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tạo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kiện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ngoài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cư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trú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Nam.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1600200" y="9906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6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>
            <a:off x="5410200" y="7620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7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1752600" y="34290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8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4724400" y="3657600"/>
            <a:ext cx="4572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9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7543800" y="1066800"/>
            <a:ext cx="6858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10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152400" y="1143000"/>
            <a:ext cx="1752600" cy="43434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15</a:t>
            </a:r>
            <a:endParaRPr lang="en-US" sz="2400" b="1" dirty="0" smtClean="0">
              <a:solidFill>
                <a:srgbClr val="6600CC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ĐIỂM</a:t>
            </a:r>
          </a:p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MỚI</a:t>
            </a:r>
            <a:endParaRPr lang="en-US" sz="2400" b="1" dirty="0">
              <a:solidFill>
                <a:srgbClr val="6600C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05200" y="228600"/>
            <a:ext cx="504497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32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6592659" y="2967335"/>
            <a:ext cx="289829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Chủ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tịch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QH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Nguyễn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Thị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Kim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Ngân</a:t>
            </a:r>
            <a:endParaRPr lang="en-US" sz="1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4800600" y="1219200"/>
            <a:ext cx="2667000" cy="2514600"/>
          </a:xfrm>
          <a:prstGeom prst="flowChart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ột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chỉ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cần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đến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thẩm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 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nhằm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hạn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chế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sự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can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thiệp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vào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việc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bộ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16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1981200" y="1219200"/>
            <a:ext cx="2667000" cy="251460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Điều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30,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phi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thương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mại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dung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trọng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xác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vị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trí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hệ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phù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xu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thế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quốc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16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.)</a:t>
            </a:r>
            <a:endParaRPr lang="en-US" sz="1600" i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1981200" y="3810000"/>
            <a:ext cx="2667000" cy="2667000"/>
          </a:xfrm>
          <a:prstGeom prst="flowChart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kiểm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xử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vi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phạm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lĩnh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vực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rõ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dung,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16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16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Flowchart: Process 31"/>
          <p:cNvSpPr/>
          <p:nvPr/>
        </p:nvSpPr>
        <p:spPr>
          <a:xfrm>
            <a:off x="4800600" y="3810000"/>
            <a:ext cx="2667000" cy="2667000"/>
          </a:xfrm>
          <a:prstGeom prst="flowChart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Phân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rõ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trách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nhiệm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đối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lĩnh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vực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(TW 40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dung; UBND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tỉnh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20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dung;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cơ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chuyên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môn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tỉnh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14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dung; UBND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huyện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8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dung; UBND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cấp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xã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8 </a:t>
            </a:r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dung) .</a:t>
            </a:r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7620000" y="1219200"/>
            <a:ext cx="1295400" cy="533400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Thời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23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còn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ổn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liên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5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rút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ngắn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thời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gian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18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.</a:t>
            </a:r>
            <a:endParaRPr lang="en-US" sz="20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1371600" y="990600"/>
            <a:ext cx="6858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11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152400" y="1143000"/>
            <a:ext cx="1752600" cy="43434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15</a:t>
            </a:r>
            <a:endParaRPr lang="en-US" sz="2400" b="1" dirty="0" smtClean="0">
              <a:solidFill>
                <a:srgbClr val="6600CC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ĐIỂM</a:t>
            </a:r>
          </a:p>
          <a:p>
            <a:pPr algn="ctr"/>
            <a:r>
              <a:rPr lang="en-US" sz="2400" b="1" dirty="0" smtClean="0">
                <a:solidFill>
                  <a:srgbClr val="6600CC"/>
                </a:solidFill>
              </a:rPr>
              <a:t>MỚI</a:t>
            </a:r>
            <a:endParaRPr lang="en-US" sz="2400" b="1" dirty="0">
              <a:solidFill>
                <a:srgbClr val="6600C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667000" y="228600"/>
            <a:ext cx="5044971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NỘI DUNG CƠ BẢN LUẬT TNTG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1752600" y="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</a:t>
            </a:r>
            <a:endParaRPr lang="en-US" sz="2800" b="1" dirty="0"/>
          </a:p>
        </p:txBody>
      </p:sp>
      <p:sp>
        <p:nvSpPr>
          <p:cNvPr id="18" name="Right Arrow 17"/>
          <p:cNvSpPr/>
          <p:nvPr/>
        </p:nvSpPr>
        <p:spPr>
          <a:xfrm>
            <a:off x="5257800" y="762000"/>
            <a:ext cx="6858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12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7620000" y="1066800"/>
            <a:ext cx="6858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13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1752600" y="3581400"/>
            <a:ext cx="6858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14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267200" y="3581400"/>
            <a:ext cx="685800" cy="6096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15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32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6592659" y="2967335"/>
            <a:ext cx="289829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Chủ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tịch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QH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Nguyễn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Thị</a:t>
            </a:r>
            <a:r>
              <a:rPr lang="en-US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Kim </a:t>
            </a:r>
            <a:r>
              <a:rPr lang="en-US" sz="1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Ngân</a:t>
            </a:r>
            <a:endParaRPr lang="en-US" sz="1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4800600" y="1219200"/>
            <a:ext cx="2667000" cy="2514600"/>
          </a:xfrm>
          <a:prstGeom prst="flowChart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HỘI NGHỊ PHỔ BIẾN, QUÁN TRIỆT  TRONG HỆ THỐNG CHÍNH TRỊ</a:t>
            </a:r>
          </a:p>
          <a:p>
            <a:pPr algn="just"/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Kế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hoạch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UBND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tỉnh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Sở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16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1981200" y="1219200"/>
            <a:ext cx="2667000" cy="251460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PHÁT HUY THÀNH QUẢ, ĐÚC KẾT BÀI HỌC KINH NGHIỆM Ở ĐỒNG NAI  TRONG THỰC HIỆN PHÁP  LỆNH 21 VỀ TÍN NGƯỠNG, TÔN GIÁO</a:t>
            </a:r>
            <a:endParaRPr lang="en-US" sz="16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1981200" y="3810000"/>
            <a:ext cx="2667000" cy="2667000"/>
          </a:xfrm>
          <a:prstGeom prst="flowChart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PHỔ BIẾN, TUYÊN TRUYỀN TRONG HỆ THỐNG MTTQ VÀ CÁC TẦNG LỚP NHÂN DÂN</a:t>
            </a:r>
          </a:p>
          <a:p>
            <a:pPr algn="just"/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(UBMTTQVN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tỉnh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phối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000" i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0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Flowchart: Process 31"/>
          <p:cNvSpPr/>
          <p:nvPr/>
        </p:nvSpPr>
        <p:spPr>
          <a:xfrm>
            <a:off x="4800600" y="3810000"/>
            <a:ext cx="2667000" cy="2667000"/>
          </a:xfrm>
          <a:prstGeom prst="flowChart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TALK SHOW TRUYỀN HÌNH HỎI – ĐÁP THỰC TẾ </a:t>
            </a:r>
          </a:p>
          <a:p>
            <a:pPr algn="just"/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Đài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PTTH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Nai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phối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0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0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7620000" y="1219200"/>
            <a:ext cx="1295400" cy="533400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THAM MƯU KẾ HOẠCH TRIỂN KHAI THỰC HIỆN TRÊN ĐỊA BÀN TỈNH ĐỒNG NAI</a:t>
            </a:r>
          </a:p>
          <a:p>
            <a:pPr algn="ctr"/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Sở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Nội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vụ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chủ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trì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phối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hợp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000" i="1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0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152400" y="1143000"/>
            <a:ext cx="1752600" cy="43434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6600CC"/>
                </a:solidFill>
              </a:rPr>
              <a:t>CHƯƠNG TRÌNH PHỐI HỢP</a:t>
            </a:r>
          </a:p>
          <a:p>
            <a:pPr algn="ctr"/>
            <a:r>
              <a:rPr lang="en-US" sz="2000" b="1" dirty="0" smtClean="0">
                <a:solidFill>
                  <a:srgbClr val="6600CC"/>
                </a:solidFill>
              </a:rPr>
              <a:t>PHỔ BIẾN, TUYÊN TRUYỀN</a:t>
            </a:r>
            <a:endParaRPr lang="en-US" sz="2000" b="1" dirty="0">
              <a:solidFill>
                <a:srgbClr val="6600C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05200" y="228600"/>
            <a:ext cx="534473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PHỔ BIẾN, THỰC THI LUẬT TNTG</a:t>
            </a:r>
          </a:p>
          <a:p>
            <a:pPr algn="ctr"/>
            <a:r>
              <a:rPr lang="en-US" sz="2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Ở ĐỒNG NAI</a:t>
            </a:r>
            <a:endParaRPr lang="en-US" sz="2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514600" y="76200"/>
            <a:ext cx="838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III</a:t>
            </a:r>
            <a:endParaRPr lang="en-US" sz="2800" b="1" dirty="0"/>
          </a:p>
        </p:txBody>
      </p:sp>
      <p:sp>
        <p:nvSpPr>
          <p:cNvPr id="23" name="Oval 22"/>
          <p:cNvSpPr/>
          <p:nvPr/>
        </p:nvSpPr>
        <p:spPr>
          <a:xfrm>
            <a:off x="1676400" y="1143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24" name="Oval 23"/>
          <p:cNvSpPr/>
          <p:nvPr/>
        </p:nvSpPr>
        <p:spPr>
          <a:xfrm>
            <a:off x="4648200" y="1143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26" name="Oval 25"/>
          <p:cNvSpPr/>
          <p:nvPr/>
        </p:nvSpPr>
        <p:spPr>
          <a:xfrm>
            <a:off x="1752600" y="37338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27" name="Oval 26"/>
          <p:cNvSpPr/>
          <p:nvPr/>
        </p:nvSpPr>
        <p:spPr>
          <a:xfrm>
            <a:off x="4724400" y="37338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29" name="Oval 28"/>
          <p:cNvSpPr/>
          <p:nvPr/>
        </p:nvSpPr>
        <p:spPr>
          <a:xfrm>
            <a:off x="7543800" y="1143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32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90800" y="2590800"/>
            <a:ext cx="3886200" cy="1981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 NAI </a:t>
            </a:r>
            <a:r>
              <a:rPr lang="vi-VN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ĐA </a:t>
            </a:r>
            <a:r>
              <a:rPr lang="vi-VN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DẠNG</a:t>
            </a:r>
          </a:p>
          <a:p>
            <a:pPr algn="ctr"/>
            <a:r>
              <a:rPr lang="vi-VN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 NGƯỠNG, TÔN GIÁO</a:t>
            </a:r>
          </a:p>
          <a:p>
            <a:pPr algn="ctr"/>
            <a:r>
              <a:rPr lang="vi-VN" sz="2000" i="1" dirty="0" smtClean="0">
                <a:solidFill>
                  <a:srgbClr val="0033CC"/>
                </a:solidFill>
              </a:rPr>
              <a:t>(</a:t>
            </a:r>
            <a:r>
              <a:rPr lang="vi-VN" sz="2000" i="1" dirty="0" smtClean="0">
                <a:solidFill>
                  <a:srgbClr val="FF0000"/>
                </a:solidFill>
              </a:rPr>
              <a:t>42</a:t>
            </a:r>
            <a:r>
              <a:rPr lang="vi-VN" sz="2000" i="1" dirty="0" smtClean="0">
                <a:solidFill>
                  <a:srgbClr val="0033CC"/>
                </a:solidFill>
              </a:rPr>
              <a:t> tổ chức thuộc </a:t>
            </a:r>
            <a:r>
              <a:rPr lang="vi-VN" sz="2000" i="1" dirty="0" smtClean="0">
                <a:solidFill>
                  <a:srgbClr val="FF0000"/>
                </a:solidFill>
              </a:rPr>
              <a:t>10</a:t>
            </a:r>
            <a:r>
              <a:rPr lang="vi-VN" sz="2000" i="1" dirty="0" smtClean="0">
                <a:solidFill>
                  <a:srgbClr val="0033CC"/>
                </a:solidFill>
              </a:rPr>
              <a:t> tôn giáo, gần </a:t>
            </a:r>
            <a:r>
              <a:rPr lang="vi-VN" sz="2000" i="1" dirty="0" smtClean="0">
                <a:solidFill>
                  <a:srgbClr val="FF0000"/>
                </a:solidFill>
              </a:rPr>
              <a:t>2.1</a:t>
            </a:r>
            <a:r>
              <a:rPr lang="vi-VN" sz="2000" i="1" dirty="0" smtClean="0">
                <a:solidFill>
                  <a:srgbClr val="0033CC"/>
                </a:solidFill>
              </a:rPr>
              <a:t> triệu tín đồ, gần </a:t>
            </a:r>
            <a:r>
              <a:rPr lang="vi-VN" sz="2000" i="1" dirty="0" smtClean="0">
                <a:solidFill>
                  <a:srgbClr val="FF0000"/>
                </a:solidFill>
              </a:rPr>
              <a:t>70%</a:t>
            </a:r>
            <a:r>
              <a:rPr lang="vi-VN" sz="2000" i="1" dirty="0" smtClean="0">
                <a:solidFill>
                  <a:srgbClr val="0033CC"/>
                </a:solidFill>
              </a:rPr>
              <a:t> ds)  </a:t>
            </a:r>
            <a:endParaRPr lang="en-US" sz="2000" i="1" dirty="0" smtClean="0">
              <a:solidFill>
                <a:srgbClr val="0033CC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2209800" cy="32004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0033CC"/>
                </a:solidFill>
              </a:rPr>
              <a:t>PHẬT GIÁO</a:t>
            </a:r>
          </a:p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699</a:t>
            </a:r>
            <a:r>
              <a:rPr lang="vi-VN" sz="2400" dirty="0" smtClean="0"/>
              <a:t> chùa, tự viện, hơn </a:t>
            </a:r>
            <a:r>
              <a:rPr lang="vi-VN" sz="2400" dirty="0" smtClean="0">
                <a:solidFill>
                  <a:srgbClr val="FF0000"/>
                </a:solidFill>
              </a:rPr>
              <a:t>1.000</a:t>
            </a:r>
            <a:r>
              <a:rPr lang="vi-VN" sz="2400" dirty="0" smtClean="0"/>
              <a:t> am, cốc; 5.619 tăng, ni; khoảng </a:t>
            </a:r>
            <a:r>
              <a:rPr lang="vi-VN" sz="2400" dirty="0" smtClean="0">
                <a:solidFill>
                  <a:srgbClr val="FF0000"/>
                </a:solidFill>
              </a:rPr>
              <a:t>900 </a:t>
            </a:r>
            <a:r>
              <a:rPr lang="vi-VN" sz="2400" dirty="0" smtClean="0"/>
              <a:t>nghìn phật tử 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514600" y="152400"/>
            <a:ext cx="6477000" cy="2286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0033CC"/>
                </a:solidFill>
              </a:rPr>
              <a:t>CÔNG GIÁO</a:t>
            </a:r>
          </a:p>
          <a:p>
            <a:pPr algn="ctr"/>
            <a:r>
              <a:rPr lang="vi-VN" sz="2400" b="1" dirty="0" smtClean="0">
                <a:solidFill>
                  <a:schemeClr val="tx1"/>
                </a:solidFill>
              </a:rPr>
              <a:t>Cơ sở: </a:t>
            </a:r>
            <a:r>
              <a:rPr lang="vi-VN" sz="2400" dirty="0" smtClean="0">
                <a:solidFill>
                  <a:srgbClr val="FF0000"/>
                </a:solidFill>
              </a:rPr>
              <a:t>256</a:t>
            </a:r>
            <a:r>
              <a:rPr lang="vi-VN" sz="2400" dirty="0" smtClean="0"/>
              <a:t> giáo xứ, </a:t>
            </a:r>
            <a:r>
              <a:rPr lang="vi-VN" sz="2400" dirty="0" smtClean="0">
                <a:solidFill>
                  <a:srgbClr val="FF0000"/>
                </a:solidFill>
              </a:rPr>
              <a:t>01 Tòa Giám mục</a:t>
            </a:r>
            <a:r>
              <a:rPr lang="vi-VN" sz="2400" dirty="0" smtClean="0"/>
              <a:t>, </a:t>
            </a:r>
            <a:r>
              <a:rPr lang="vi-VN" sz="2400" dirty="0" smtClean="0">
                <a:solidFill>
                  <a:srgbClr val="FF0000"/>
                </a:solidFill>
              </a:rPr>
              <a:t>01</a:t>
            </a:r>
            <a:r>
              <a:rPr lang="vi-VN" sz="2400" dirty="0" smtClean="0"/>
              <a:t> Đại Chủng viện, </a:t>
            </a:r>
            <a:r>
              <a:rPr lang="vi-VN" sz="2400" dirty="0" smtClean="0">
                <a:solidFill>
                  <a:srgbClr val="FF0000"/>
                </a:solidFill>
              </a:rPr>
              <a:t>01</a:t>
            </a:r>
            <a:r>
              <a:rPr lang="vi-VN" sz="2400" dirty="0" smtClean="0"/>
              <a:t> Trung tâm mục vụ, </a:t>
            </a:r>
            <a:r>
              <a:rPr lang="vi-VN" sz="2400" dirty="0" smtClean="0">
                <a:solidFill>
                  <a:srgbClr val="FF0000"/>
                </a:solidFill>
              </a:rPr>
              <a:t>260</a:t>
            </a:r>
            <a:r>
              <a:rPr lang="vi-VN" sz="2400" dirty="0" smtClean="0"/>
              <a:t> cộng đoàn (thuộc 82 dòng tu). </a:t>
            </a:r>
            <a:r>
              <a:rPr lang="vi-VN" sz="2400" b="1" dirty="0" smtClean="0"/>
              <a:t>Chức sắc</a:t>
            </a:r>
            <a:r>
              <a:rPr lang="vi-VN" sz="2400" dirty="0" smtClean="0"/>
              <a:t>: </a:t>
            </a:r>
            <a:r>
              <a:rPr lang="vi-VN" sz="2400" dirty="0" smtClean="0">
                <a:solidFill>
                  <a:srgbClr val="FF0000"/>
                </a:solidFill>
              </a:rPr>
              <a:t>02</a:t>
            </a:r>
            <a:r>
              <a:rPr lang="vi-VN" sz="2400" dirty="0" smtClean="0"/>
              <a:t> giám mục, </a:t>
            </a:r>
            <a:r>
              <a:rPr lang="vi-VN" sz="2400" dirty="0" smtClean="0">
                <a:solidFill>
                  <a:srgbClr val="FF0000"/>
                </a:solidFill>
              </a:rPr>
              <a:t>581</a:t>
            </a:r>
            <a:r>
              <a:rPr lang="vi-VN" sz="2400" dirty="0" smtClean="0"/>
              <a:t> linh mục, </a:t>
            </a:r>
            <a:r>
              <a:rPr lang="vi-VN" sz="2400" dirty="0" smtClean="0">
                <a:solidFill>
                  <a:srgbClr val="FF0000"/>
                </a:solidFill>
              </a:rPr>
              <a:t>3.448</a:t>
            </a:r>
            <a:r>
              <a:rPr lang="vi-VN" sz="2400" dirty="0" smtClean="0"/>
              <a:t> tu sĩ. </a:t>
            </a:r>
            <a:r>
              <a:rPr lang="vi-VN" sz="2400" b="1" dirty="0" smtClean="0"/>
              <a:t>Tín đồ</a:t>
            </a:r>
            <a:r>
              <a:rPr lang="vi-VN" sz="2400" dirty="0" smtClean="0"/>
              <a:t>: hơn </a:t>
            </a:r>
            <a:r>
              <a:rPr lang="vi-VN" sz="2400" dirty="0" smtClean="0">
                <a:solidFill>
                  <a:srgbClr val="FF0000"/>
                </a:solidFill>
              </a:rPr>
              <a:t>1 triệu </a:t>
            </a:r>
            <a:r>
              <a:rPr lang="vi-VN" sz="2400" dirty="0" smtClean="0">
                <a:solidFill>
                  <a:schemeClr val="tx1"/>
                </a:solidFill>
              </a:rPr>
              <a:t>người.</a:t>
            </a:r>
            <a:endParaRPr lang="vi-VN" sz="2400" b="1" dirty="0" smtClean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3505200"/>
            <a:ext cx="2209800" cy="3200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0033CC"/>
                </a:solidFill>
              </a:rPr>
              <a:t>TIN LÀNH</a:t>
            </a:r>
          </a:p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27</a:t>
            </a:r>
            <a:r>
              <a:rPr lang="vi-VN" sz="2400" dirty="0" smtClean="0"/>
              <a:t> hệ phái tại </a:t>
            </a:r>
            <a:r>
              <a:rPr lang="vi-VN" sz="2400" dirty="0" smtClean="0">
                <a:solidFill>
                  <a:srgbClr val="FF0000"/>
                </a:solidFill>
              </a:rPr>
              <a:t>33</a:t>
            </a:r>
            <a:r>
              <a:rPr lang="vi-VN" sz="2400" dirty="0" smtClean="0"/>
              <a:t> chi hội, </a:t>
            </a:r>
            <a:r>
              <a:rPr lang="vi-VN" sz="2400" dirty="0" smtClean="0">
                <a:solidFill>
                  <a:srgbClr val="FF0000"/>
                </a:solidFill>
              </a:rPr>
              <a:t>127 </a:t>
            </a:r>
            <a:r>
              <a:rPr lang="vi-VN" sz="2400" dirty="0" smtClean="0"/>
              <a:t>điểm nhóm, </a:t>
            </a:r>
          </a:p>
          <a:p>
            <a:pPr algn="ctr"/>
            <a:r>
              <a:rPr lang="vi-VN" sz="2400" dirty="0" smtClean="0"/>
              <a:t>với </a:t>
            </a:r>
            <a:r>
              <a:rPr lang="vi-VN" sz="2400" dirty="0" smtClean="0">
                <a:solidFill>
                  <a:srgbClr val="FF0000"/>
                </a:solidFill>
              </a:rPr>
              <a:t>148 </a:t>
            </a:r>
            <a:r>
              <a:rPr lang="vi-VN" sz="2400" dirty="0" smtClean="0"/>
              <a:t>chức sắc,</a:t>
            </a:r>
            <a:r>
              <a:rPr lang="vi-VN" sz="2400" dirty="0" smtClean="0">
                <a:solidFill>
                  <a:srgbClr val="FF0000"/>
                </a:solidFill>
              </a:rPr>
              <a:t>19.545</a:t>
            </a:r>
            <a:r>
              <a:rPr lang="vi-VN" sz="2400" dirty="0" smtClean="0"/>
              <a:t> tín đồ.</a:t>
            </a:r>
            <a:endParaRPr lang="vi-VN" sz="2400" dirty="0" smtClean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90800" y="4724400"/>
            <a:ext cx="2971800" cy="198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0033CC"/>
                </a:solidFill>
              </a:rPr>
              <a:t>CAO ĐÀI</a:t>
            </a:r>
          </a:p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07 </a:t>
            </a:r>
            <a:r>
              <a:rPr lang="vi-VN" sz="2400" dirty="0" smtClean="0"/>
              <a:t>hệ phái, </a:t>
            </a:r>
            <a:r>
              <a:rPr lang="vi-VN" sz="2400" dirty="0" smtClean="0">
                <a:solidFill>
                  <a:srgbClr val="FF0000"/>
                </a:solidFill>
              </a:rPr>
              <a:t>27</a:t>
            </a:r>
            <a:r>
              <a:rPr lang="vi-VN" sz="2400" dirty="0" smtClean="0"/>
              <a:t> họ đạo, </a:t>
            </a:r>
            <a:r>
              <a:rPr lang="vi-VN" sz="2400" dirty="0" smtClean="0">
                <a:solidFill>
                  <a:srgbClr val="FF0000"/>
                </a:solidFill>
              </a:rPr>
              <a:t>127 </a:t>
            </a:r>
            <a:r>
              <a:rPr lang="vi-VN" sz="2400" dirty="0" smtClean="0"/>
              <a:t>chức sắc, </a:t>
            </a:r>
            <a:r>
              <a:rPr lang="vi-VN" sz="2400" dirty="0" smtClean="0">
                <a:solidFill>
                  <a:srgbClr val="FF0000"/>
                </a:solidFill>
              </a:rPr>
              <a:t>471 </a:t>
            </a:r>
            <a:r>
              <a:rPr lang="vi-VN" sz="2400" dirty="0" smtClean="0"/>
              <a:t>chức việc và gần </a:t>
            </a:r>
            <a:r>
              <a:rPr lang="vi-VN" sz="2400" dirty="0" smtClean="0">
                <a:solidFill>
                  <a:srgbClr val="FF0000"/>
                </a:solidFill>
              </a:rPr>
              <a:t>19.481 </a:t>
            </a:r>
            <a:r>
              <a:rPr lang="vi-VN" sz="2400" dirty="0" smtClean="0"/>
              <a:t>tín đồ.</a:t>
            </a:r>
            <a:endParaRPr lang="vi-VN" sz="2400" b="1" dirty="0" smtClean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5000" y="4724400"/>
            <a:ext cx="3276600" cy="1981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0033CC"/>
                </a:solidFill>
              </a:rPr>
              <a:t>TÔN GIÁO KHÁC</a:t>
            </a:r>
          </a:p>
          <a:p>
            <a:pPr algn="just"/>
            <a:r>
              <a:rPr lang="vi-VN" sz="1600" dirty="0" smtClean="0"/>
              <a:t>Phật giáo Hòa Hảo, Hồi giáo (Chăm </a:t>
            </a:r>
            <a:r>
              <a:rPr lang="en-US" sz="1600" dirty="0" smtClean="0"/>
              <a:t>Islam), </a:t>
            </a:r>
            <a:r>
              <a:rPr lang="vi-VN" sz="1600" dirty="0" smtClean="0"/>
              <a:t>Tịnh độ cư sĩ Phật hội Việt Nam, Tứ ân Hiếu nghĩa, Bửu sơn Kỳ hương, Baha</a:t>
            </a:r>
            <a:r>
              <a:rPr lang="en-US" sz="1600" dirty="0" smtClean="0"/>
              <a:t>’</a:t>
            </a:r>
            <a:r>
              <a:rPr lang="en-US" sz="1600" dirty="0" err="1" smtClean="0"/>
              <a:t>i</a:t>
            </a:r>
            <a:r>
              <a:rPr lang="vi-VN" sz="1600" dirty="0" smtClean="0"/>
              <a:t> </a:t>
            </a:r>
            <a:r>
              <a:rPr lang="vi-VN" sz="1600" dirty="0" smtClean="0">
                <a:solidFill>
                  <a:srgbClr val="FF0000"/>
                </a:solidFill>
              </a:rPr>
              <a:t>21 </a:t>
            </a:r>
            <a:r>
              <a:rPr lang="vi-VN" sz="1600" dirty="0" smtClean="0"/>
              <a:t>cơ s</a:t>
            </a:r>
            <a:r>
              <a:rPr lang="en-US" sz="1600" dirty="0" smtClean="0"/>
              <a:t>ở</a:t>
            </a:r>
            <a:r>
              <a:rPr lang="vi-VN" sz="1600" dirty="0" smtClean="0"/>
              <a:t> thờ tự và tại gia đình, với </a:t>
            </a:r>
            <a:r>
              <a:rPr lang="vi-VN" sz="1600" dirty="0" smtClean="0">
                <a:solidFill>
                  <a:srgbClr val="FF0000"/>
                </a:solidFill>
              </a:rPr>
              <a:t>21 </a:t>
            </a:r>
            <a:r>
              <a:rPr lang="vi-VN" sz="1600" dirty="0" smtClean="0"/>
              <a:t>chức sắc, </a:t>
            </a:r>
            <a:r>
              <a:rPr lang="vi-VN" sz="1600" dirty="0" smtClean="0">
                <a:solidFill>
                  <a:srgbClr val="FF0000"/>
                </a:solidFill>
              </a:rPr>
              <a:t>6.459</a:t>
            </a:r>
            <a:r>
              <a:rPr lang="vi-VN" sz="1600" dirty="0" smtClean="0"/>
              <a:t> tín đồ.</a:t>
            </a:r>
            <a:endParaRPr lang="vi-VN" sz="1600" b="1" dirty="0" smtClean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29400" y="2514600"/>
            <a:ext cx="2362200" cy="2057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C6600"/>
                </a:solidFill>
              </a:rPr>
              <a:t>TÍN NGƯỠNG DÂN GIAN</a:t>
            </a:r>
          </a:p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569</a:t>
            </a:r>
            <a:r>
              <a:rPr lang="vi-VN" sz="2400" dirty="0" smtClean="0"/>
              <a:t> cơ sở tín ngưỡng thuộc nhiều loại hình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43600" y="228600"/>
            <a:ext cx="20665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CÔNG GIÁO</a:t>
            </a:r>
            <a:endParaRPr lang="en-US" sz="2400" b="1" cap="none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685800"/>
            <a:ext cx="4114800" cy="5943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PHÁT TRIỂN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1/.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5238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lần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 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1982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518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2/.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Giới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phẩm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27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vị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Hòa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thượng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29 Ni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trưởng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 49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Thương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tọa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91 Ni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sư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chỉ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thành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Ban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Trị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sự</a:t>
            </a:r>
            <a:r>
              <a:rPr lang="en-US" sz="2000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3/. 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viên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578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ngôi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gồm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453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Bắc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+ 25 Nam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+ 49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tịnh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xá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khất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sĩ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+ 40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tịnh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thất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+ 11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niệm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Phật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đường</a:t>
            </a: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 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gấp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lần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(125%) 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 1982,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217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13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dòng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Nguồn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xã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Huy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hơn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225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tỉ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tác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từ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thiện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xã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6/.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Trụ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sở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Chùa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Tỉnh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khang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0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152400"/>
            <a:ext cx="20906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cap="none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PHẬT GIÁO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8200" y="762000"/>
            <a:ext cx="4191000" cy="5867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PHÁT TRIỂN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(so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sánh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2014/2005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mới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tách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phận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Bà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Rịa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algn="ctr"/>
            <a:endParaRPr lang="en-US" sz="2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1/.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xứ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248/203,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45</a:t>
            </a:r>
          </a:p>
          <a:p>
            <a:endParaRPr lang="en-US" sz="20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2/.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Linh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mục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phận</a:t>
            </a:r>
            <a:r>
              <a:rPr lang="en-US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414/246,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168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vị</a:t>
            </a:r>
            <a:endParaRPr lang="en-US" sz="20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3/.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sĩ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nam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274/135,  </a:t>
            </a:r>
          </a:p>
          <a:p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139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vị</a:t>
            </a:r>
            <a:endParaRPr lang="en-US" sz="20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4/.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sĩ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nữ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1.939/738,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1.201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vị</a:t>
            </a:r>
            <a:endParaRPr lang="en-US" sz="20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0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5/.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en-US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940.080/788.305,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tăng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151.775 </a:t>
            </a:r>
            <a:r>
              <a:rPr lang="en-US" sz="20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người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819400" y="228600"/>
            <a:ext cx="311655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PHÁT TRIỂN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3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 rot="16200000">
            <a:off x="-1953180" y="3201145"/>
            <a:ext cx="5346977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THÀNH QUẢ THỰC HIỆN PHÁP LỆNH 21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95400" y="609600"/>
            <a:ext cx="2514600" cy="160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660066"/>
                </a:solidFill>
              </a:rPr>
              <a:t>Tôn trọng sự khác biệt về </a:t>
            </a:r>
          </a:p>
          <a:p>
            <a:pPr algn="ctr"/>
            <a:r>
              <a:rPr lang="vi-VN" sz="2400" b="1" dirty="0" smtClean="0">
                <a:solidFill>
                  <a:srgbClr val="660066"/>
                </a:solidFill>
              </a:rPr>
              <a:t>Ý THỨC HỆ</a:t>
            </a:r>
            <a:endParaRPr lang="en-US" sz="2400" b="1" dirty="0">
              <a:solidFill>
                <a:srgbClr val="660066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962400" y="2209800"/>
            <a:ext cx="2362200" cy="1981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BÀI HỌC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ĐẠI ĐOÀN KẾT TOÀN DÂN TỘC</a:t>
            </a:r>
            <a:endParaRPr lang="vi-VN" sz="2400" b="1" dirty="0" smtClean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86200" y="228600"/>
            <a:ext cx="2514600" cy="1600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Lấy tư tưởng, đạo đức </a:t>
            </a:r>
            <a:r>
              <a:rPr lang="vi-VN" sz="2400" b="1" dirty="0" smtClean="0">
                <a:solidFill>
                  <a:srgbClr val="FF0000"/>
                </a:solidFill>
              </a:rPr>
              <a:t>HỒ CHÍ MINH</a:t>
            </a:r>
            <a:r>
              <a:rPr lang="vi-VN" sz="2400" dirty="0" smtClean="0">
                <a:solidFill>
                  <a:srgbClr val="FF0000"/>
                </a:solidFill>
              </a:rPr>
              <a:t> làm hạt nhân nối kết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77000" y="533400"/>
            <a:ext cx="2514600" cy="1600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0000FF"/>
                </a:solidFill>
              </a:rPr>
              <a:t>Phát huy </a:t>
            </a:r>
          </a:p>
          <a:p>
            <a:pPr algn="ctr"/>
            <a:r>
              <a:rPr lang="vi-VN" sz="2400" b="1" dirty="0" smtClean="0">
                <a:solidFill>
                  <a:srgbClr val="0000FF"/>
                </a:solidFill>
              </a:rPr>
              <a:t>DÂN CHỦ</a:t>
            </a:r>
          </a:p>
          <a:p>
            <a:pPr algn="ctr"/>
            <a:r>
              <a:rPr lang="vi-VN" sz="2400" dirty="0" smtClean="0">
                <a:solidFill>
                  <a:srgbClr val="0000FF"/>
                </a:solidFill>
              </a:rPr>
              <a:t>Thực sự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95400" y="2438400"/>
            <a:ext cx="2514600" cy="1600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Động viên</a:t>
            </a:r>
          </a:p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LÒNG YÊU NƯỚC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295400" y="4267200"/>
            <a:ext cx="2514600" cy="1600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6600CC"/>
                </a:solidFill>
              </a:rPr>
              <a:t>Kết nối</a:t>
            </a:r>
          </a:p>
          <a:p>
            <a:pPr algn="ctr"/>
            <a:r>
              <a:rPr lang="vi-VN" sz="2400" b="1" dirty="0" smtClean="0">
                <a:solidFill>
                  <a:srgbClr val="6600CC"/>
                </a:solidFill>
              </a:rPr>
              <a:t>LÒNG YÊU THƯƠNG CON NGƯỜI</a:t>
            </a:r>
            <a:endParaRPr lang="en-US" sz="2400" b="1" dirty="0">
              <a:solidFill>
                <a:srgbClr val="6600CC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86200" y="4953000"/>
            <a:ext cx="2514600" cy="1600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002060"/>
                </a:solidFill>
              </a:rPr>
              <a:t>Thể hiện </a:t>
            </a:r>
          </a:p>
          <a:p>
            <a:pPr algn="ctr"/>
            <a:r>
              <a:rPr lang="vi-VN" sz="2400" dirty="0" smtClean="0">
                <a:solidFill>
                  <a:srgbClr val="002060"/>
                </a:solidFill>
              </a:rPr>
              <a:t> khát vọng</a:t>
            </a:r>
          </a:p>
          <a:p>
            <a:pPr algn="ctr"/>
            <a:r>
              <a:rPr lang="vi-VN" sz="2400" b="1" dirty="0" smtClean="0">
                <a:solidFill>
                  <a:srgbClr val="002060"/>
                </a:solidFill>
              </a:rPr>
              <a:t>HÒA BÌNH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477000" y="4267200"/>
            <a:ext cx="2514600" cy="1828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C00000"/>
                </a:solidFill>
              </a:rPr>
              <a:t>Mục tiêu</a:t>
            </a:r>
          </a:p>
          <a:p>
            <a:pPr algn="ctr"/>
            <a:r>
              <a:rPr lang="vi-VN" sz="2400" b="1" dirty="0" smtClean="0">
                <a:solidFill>
                  <a:srgbClr val="C00000"/>
                </a:solidFill>
              </a:rPr>
              <a:t>GIÀU MẠNH</a:t>
            </a:r>
          </a:p>
          <a:p>
            <a:pPr algn="ctr"/>
            <a:r>
              <a:rPr lang="vi-VN" sz="2400" b="1" dirty="0" smtClean="0">
                <a:solidFill>
                  <a:srgbClr val="C00000"/>
                </a:solidFill>
              </a:rPr>
              <a:t>DÂN CHỦ</a:t>
            </a:r>
          </a:p>
          <a:p>
            <a:pPr algn="ctr"/>
            <a:r>
              <a:rPr lang="vi-VN" sz="2400" b="1" dirty="0" smtClean="0">
                <a:solidFill>
                  <a:srgbClr val="C00000"/>
                </a:solidFill>
              </a:rPr>
              <a:t>CÔNG BẰNG</a:t>
            </a:r>
          </a:p>
          <a:p>
            <a:pPr algn="ctr"/>
            <a:r>
              <a:rPr lang="vi-VN" sz="2400" b="1" dirty="0" smtClean="0">
                <a:solidFill>
                  <a:srgbClr val="C00000"/>
                </a:solidFill>
              </a:rPr>
              <a:t>VĂN MINH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477000" y="2286000"/>
            <a:ext cx="2514600" cy="1828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 smtClean="0">
                <a:solidFill>
                  <a:srgbClr val="FF0000"/>
                </a:solidFill>
              </a:rPr>
              <a:t>Phát triển</a:t>
            </a:r>
          </a:p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BỀN VỮNG</a:t>
            </a:r>
          </a:p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HỘI NHẬP</a:t>
            </a:r>
          </a:p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BẢN SẮC DT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2286000" y="381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657600" y="1524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7620000" y="381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2362200" y="2286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4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1219200" y="4191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5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029200" y="47244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6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324600" y="4191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7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6324600" y="22098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8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 rot="16200000">
            <a:off x="-2483078" y="3016479"/>
            <a:ext cx="640675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ĐẢNG LÃNH ĐẠO </a:t>
            </a:r>
          </a:p>
          <a:p>
            <a:pPr algn="ctr"/>
            <a:r>
              <a:rPr lang="vi-VN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TOÀN HỆ THỐNG CHÍNH TRỊ THỰC HIỆN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95400" y="609600"/>
            <a:ext cx="2514600" cy="5257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CÁN BỘ </a:t>
            </a:r>
          </a:p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ĐẢNG VIÊN</a:t>
            </a:r>
          </a:p>
          <a:p>
            <a:pPr algn="ctr"/>
            <a:endParaRPr lang="vi-VN" sz="2400" b="1" dirty="0" smtClean="0">
              <a:solidFill>
                <a:srgbClr val="FF0000"/>
              </a:solidFill>
            </a:endParaRPr>
          </a:p>
          <a:p>
            <a:r>
              <a:rPr lang="vi-VN" sz="2000" dirty="0" smtClean="0">
                <a:solidFill>
                  <a:srgbClr val="0000FF"/>
                </a:solidFill>
              </a:rPr>
              <a:t>1/. TIÊN PHONG</a:t>
            </a:r>
          </a:p>
          <a:p>
            <a:r>
              <a:rPr lang="vi-VN" sz="2000" dirty="0" smtClean="0">
                <a:solidFill>
                  <a:srgbClr val="0000FF"/>
                </a:solidFill>
              </a:rPr>
              <a:t>2/. GƯƠNG MẪU</a:t>
            </a:r>
          </a:p>
          <a:p>
            <a:r>
              <a:rPr lang="vi-VN" sz="2000" dirty="0" smtClean="0">
                <a:solidFill>
                  <a:srgbClr val="0000FF"/>
                </a:solidFill>
              </a:rPr>
              <a:t>3/. TỰ GIÁC</a:t>
            </a:r>
          </a:p>
          <a:p>
            <a:r>
              <a:rPr lang="vi-VN" sz="2000" dirty="0" smtClean="0">
                <a:solidFill>
                  <a:srgbClr val="0000FF"/>
                </a:solidFill>
              </a:rPr>
              <a:t>4/. NÊU GƯƠNG</a:t>
            </a:r>
          </a:p>
          <a:p>
            <a:r>
              <a:rPr lang="vi-VN" sz="2000" dirty="0" smtClean="0">
                <a:solidFill>
                  <a:srgbClr val="0000FF"/>
                </a:solidFill>
              </a:rPr>
              <a:t>5/. TẬN TỤY PHỤC VỤ NHÂN DÂN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962400" y="2209800"/>
            <a:ext cx="2362200" cy="19812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HẠT NHÂN</a:t>
            </a:r>
          </a:p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ĐOÀN KẾT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86200" y="228600"/>
            <a:ext cx="2514600" cy="1600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ĐẢNG LÀ ĐẠO ĐỨC LÀ VĂN MINH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77000" y="3200400"/>
            <a:ext cx="2514600" cy="304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CÁC TẦNG LỚP NHÂN DÂN</a:t>
            </a:r>
          </a:p>
          <a:p>
            <a:pPr algn="ctr"/>
            <a:r>
              <a:rPr lang="vi-VN" sz="2400" dirty="0" smtClean="0">
                <a:solidFill>
                  <a:srgbClr val="0000FF"/>
                </a:solidFill>
              </a:rPr>
              <a:t>THI ĐUA YÊU NƯỚC, THAM GIA XÂY DỰNG ĐẢNG, CHÍNH QUYỀN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86200" y="4800600"/>
            <a:ext cx="2514600" cy="1600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MTTQ VÀ CÁC ĐOÀN THỂ</a:t>
            </a:r>
          </a:p>
          <a:p>
            <a:pPr algn="ctr"/>
            <a:r>
              <a:rPr lang="vi-VN" sz="2400" dirty="0" smtClean="0">
                <a:solidFill>
                  <a:srgbClr val="002060"/>
                </a:solidFill>
              </a:rPr>
              <a:t>TRUNG TÂM ĐOÀN KẾT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77000" y="609600"/>
            <a:ext cx="2514600" cy="2514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 smtClean="0">
                <a:solidFill>
                  <a:srgbClr val="FF0000"/>
                </a:solidFill>
              </a:rPr>
              <a:t>CHÍNH QUYỀN </a:t>
            </a:r>
            <a:r>
              <a:rPr lang="vi-VN" sz="2400" dirty="0" smtClean="0">
                <a:solidFill>
                  <a:srgbClr val="0000FF"/>
                </a:solidFill>
              </a:rPr>
              <a:t>THỰC SỰ CỦA DÂN, DO DÂN, VÌ DÂN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733800" y="1524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620000" y="4572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86000" y="3810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029200" y="44196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4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00800" y="3124200"/>
            <a:ext cx="4572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5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  <p:bldP spid="40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95600" y="1600200"/>
            <a:ext cx="41120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ĐỒNG NAI </a:t>
            </a:r>
          </a:p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LÀM GÌ ?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9" descr="hoathi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362200"/>
            <a:ext cx="1109754" cy="1109754"/>
          </a:xfrm>
          <a:prstGeom prst="rect">
            <a:avLst/>
          </a:prstGeom>
        </p:spPr>
      </p:pic>
      <p:pic>
        <p:nvPicPr>
          <p:cNvPr id="11" name="Picture 10" descr="hoathi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200400"/>
            <a:ext cx="1269594" cy="1269594"/>
          </a:xfrm>
          <a:prstGeom prst="rect">
            <a:avLst/>
          </a:prstGeom>
        </p:spPr>
      </p:pic>
      <p:pic>
        <p:nvPicPr>
          <p:cNvPr id="14" name="Picture 13" descr="hoathi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2800" y="609600"/>
            <a:ext cx="1295420" cy="1295420"/>
          </a:xfrm>
          <a:prstGeom prst="rect">
            <a:avLst/>
          </a:prstGeom>
        </p:spPr>
      </p:pic>
      <p:pic>
        <p:nvPicPr>
          <p:cNvPr id="17" name="Picture 16" descr="hoas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771" y="5131181"/>
            <a:ext cx="2590229" cy="1726819"/>
          </a:xfrm>
          <a:prstGeom prst="rect">
            <a:avLst/>
          </a:prstGeom>
        </p:spPr>
      </p:pic>
      <p:pic>
        <p:nvPicPr>
          <p:cNvPr id="18" name="Picture 17" descr="hoas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486781"/>
            <a:ext cx="2667000" cy="1371219"/>
          </a:xfrm>
          <a:prstGeom prst="rect">
            <a:avLst/>
          </a:prstGeom>
        </p:spPr>
      </p:pic>
      <p:pic>
        <p:nvPicPr>
          <p:cNvPr id="19" name="Picture 18" descr="hoase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8400" y="4673981"/>
            <a:ext cx="4191000" cy="2184019"/>
          </a:xfrm>
          <a:prstGeom prst="rect">
            <a:avLst/>
          </a:prstGeom>
        </p:spPr>
      </p:pic>
      <p:pic>
        <p:nvPicPr>
          <p:cNvPr id="15" name="Picture 14" descr="logomttqv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152400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546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152400"/>
            <a:ext cx="6731330" cy="8925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HUY ĐỘNG CÁC NGUỒN LỰC</a:t>
            </a:r>
          </a:p>
          <a:p>
            <a:pPr algn="ctr"/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THỰC THI LUẬT TÍN NGƯỠNG, TÔN GI</a:t>
            </a:r>
            <a:r>
              <a:rPr lang="en-US" sz="2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ÁO</a:t>
            </a:r>
            <a:endParaRPr lang="en-US" sz="28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28600" y="1524000"/>
            <a:ext cx="1600200" cy="44958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endParaRPr lang="en-US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THỨC</a:t>
            </a:r>
            <a:endParaRPr lang="en-US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1447800"/>
            <a:ext cx="6934200" cy="1447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tuyên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truyền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hệ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thống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trị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toàn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xã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thức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đúng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đắn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ở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Đồng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0" y="3124200"/>
            <a:ext cx="6934200" cy="1752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Tuyên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truyền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dục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trong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hệ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thống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tổ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chức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iểu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biết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đầy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đủ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trò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mình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hiểu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biết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đúng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đắn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đường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lối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sách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luật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CÙNG QUÁN TRIỆT,  THỰC HIỆN LUẬT TÍN NGƯỠNG, TÔN GIÁO.</a:t>
            </a:r>
            <a:endParaRPr lang="en-US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1200" y="5029200"/>
            <a:ext cx="6934200" cy="1676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Bằng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tế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làm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kiều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bào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ở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ngoài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thế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giới</a:t>
            </a:r>
            <a:r>
              <a:rPr lang="en-US" sz="2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hiểu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biết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đúng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thực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chất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tình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tự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ở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Việt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Nam. 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Đối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ngoại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nhập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Phật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16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1600" i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676400" y="12954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1676400" y="31242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1676400" y="51054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3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228600" y="1524000"/>
            <a:ext cx="1600200" cy="4495800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PHÒNG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CHỐNG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762000"/>
            <a:ext cx="6934200" cy="1905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Âm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mưu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diễn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biến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hòa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chuyển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hóa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bằng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lượng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tộc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Kêu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gọi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góp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ý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Hiến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Đề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tác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lớn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lực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n-US" sz="2000" i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điểm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rằng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thiếu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nhân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quyền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đàn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áp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tộc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2743200"/>
            <a:ext cx="6934200" cy="160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endParaRPr lang="en-US" sz="2000" dirty="0" smtClean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dụng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vấn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đề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ngưỡng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để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chống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khối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đoàn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tộc</a:t>
            </a:r>
            <a:r>
              <a:rPr lang="en-US" sz="24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00" y="4495800"/>
            <a:ext cx="6934200" cy="2133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buFontTx/>
              <a:buChar char="-"/>
            </a:pP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Mê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tín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dị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đoan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tượng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mã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xin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xăm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lễ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hội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cầu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…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Tà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Thanh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Hải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vô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thượng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sư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Pháp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luân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lạ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hoạt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động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tôn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giáo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chưa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phép</a:t>
            </a:r>
            <a:r>
              <a:rPr lang="en-US" sz="24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600200" y="6858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1600200" y="24384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1600200" y="43434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3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634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6600" y="2819400"/>
            <a:ext cx="32832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XIN</a:t>
            </a:r>
          </a:p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CHÂN THÀNH </a:t>
            </a:r>
          </a:p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CẢM ƠN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9" descr="hoathi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057400"/>
            <a:ext cx="1109754" cy="1109754"/>
          </a:xfrm>
          <a:prstGeom prst="rect">
            <a:avLst/>
          </a:prstGeom>
        </p:spPr>
      </p:pic>
      <p:pic>
        <p:nvPicPr>
          <p:cNvPr id="11" name="Picture 10" descr="hoathi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4267200"/>
            <a:ext cx="1269594" cy="1269594"/>
          </a:xfrm>
          <a:prstGeom prst="rect">
            <a:avLst/>
          </a:prstGeom>
        </p:spPr>
      </p:pic>
      <p:pic>
        <p:nvPicPr>
          <p:cNvPr id="14" name="Picture 13" descr="hoathi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1752600"/>
            <a:ext cx="1295420" cy="1295420"/>
          </a:xfrm>
          <a:prstGeom prst="rect">
            <a:avLst/>
          </a:prstGeom>
        </p:spPr>
      </p:pic>
      <p:pic>
        <p:nvPicPr>
          <p:cNvPr id="17" name="Picture 16" descr="hoas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771" y="5131181"/>
            <a:ext cx="2590229" cy="1726819"/>
          </a:xfrm>
          <a:prstGeom prst="rect">
            <a:avLst/>
          </a:prstGeom>
        </p:spPr>
      </p:pic>
      <p:pic>
        <p:nvPicPr>
          <p:cNvPr id="18" name="Picture 17" descr="hoas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486781"/>
            <a:ext cx="2514029" cy="1371219"/>
          </a:xfrm>
          <a:prstGeom prst="rect">
            <a:avLst/>
          </a:prstGeom>
        </p:spPr>
      </p:pic>
      <p:pic>
        <p:nvPicPr>
          <p:cNvPr id="19" name="Picture 18" descr="hoase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400" y="4572000"/>
            <a:ext cx="4114800" cy="2184019"/>
          </a:xfrm>
          <a:prstGeom prst="rect">
            <a:avLst/>
          </a:prstGeom>
        </p:spPr>
      </p:pic>
      <p:pic>
        <p:nvPicPr>
          <p:cNvPr id="15" name="Picture 14" descr="logomttqv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4800" y="457200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546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bab956b1f44ef9d173162e10f4b2778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6eaa9825d2fedb5a83ac41ebe86c43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9009C0-EE2E-42C5-93E0-9C36741FB93A}"/>
</file>

<file path=customXml/itemProps2.xml><?xml version="1.0" encoding="utf-8"?>
<ds:datastoreItem xmlns:ds="http://schemas.openxmlformats.org/officeDocument/2006/customXml" ds:itemID="{728B85EE-8815-452F-BA69-47B493E54477}"/>
</file>

<file path=customXml/itemProps3.xml><?xml version="1.0" encoding="utf-8"?>
<ds:datastoreItem xmlns:ds="http://schemas.openxmlformats.org/officeDocument/2006/customXml" ds:itemID="{98029294-10E1-4FA9-8D08-585A5E8A4A6D}"/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3867</Words>
  <Application>Microsoft Office PowerPoint</Application>
  <PresentationFormat>On-screen Show (4:3)</PresentationFormat>
  <Paragraphs>401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HUYNH VAN TOI</dc:creator>
  <cp:lastModifiedBy>HUYNH VAN TOI</cp:lastModifiedBy>
  <cp:revision>89</cp:revision>
  <dcterms:created xsi:type="dcterms:W3CDTF">2017-08-02T21:03:33Z</dcterms:created>
  <dcterms:modified xsi:type="dcterms:W3CDTF">2017-08-03T06:15:58Z</dcterms:modified>
</cp:coreProperties>
</file>